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33" autoAdjust="0"/>
    <p:restoredTop sz="94711" autoAdjust="0"/>
  </p:normalViewPr>
  <p:slideViewPr>
    <p:cSldViewPr snapToGrid="0" snapToObjects="1">
      <p:cViewPr varScale="1">
        <p:scale>
          <a:sx n="116" d="100"/>
          <a:sy n="116" d="100"/>
        </p:scale>
        <p:origin x="146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8" Type="http://schemas.openxmlformats.org/officeDocument/2006/relationships/theme" Target="theme/theme1.xml" /><Relationship Id="rId97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96" Type="http://schemas.openxmlformats.org/officeDocument/2006/relationships/presProps" Target="presProps.xml" /><Relationship Id="rId99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57163" y="1581150"/>
            <a:ext cx="8829675" cy="46958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8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3567" y="612775"/>
            <a:ext cx="888038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pn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png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pn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3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4.png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png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png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png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8.png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png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0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png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2.png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3.png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4.png" />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5.png" />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6.png" />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7.png" />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8.png" />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9.png" />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0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1.png" />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2.png" />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3.png" />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4.png" />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5.png" />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png" />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7.png" />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8.png" />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9.png" />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0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1.png" />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2.png" />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3.png" />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4.png" />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Model-based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Kristian</a:t>
            </a:r>
            <a:r>
              <a:rPr/>
              <a:t> </a:t>
            </a:r>
            <a:r>
              <a:rPr/>
              <a:t>Brock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16</a:t>
            </a:r>
            <a:r>
              <a:rPr/>
              <a:t> </a:t>
            </a:r>
            <a:r>
              <a:rPr/>
              <a:t>September,</a:t>
            </a:r>
            <a:r>
              <a:rPr/>
              <a:t> </a:t>
            </a:r>
            <a:r>
              <a:rPr/>
              <a:t>2019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[Sharma2013_3]</a:t>
            </a:r>
          </a:p>
        </p:txBody>
      </p:sp>
      <p:pic>
        <p:nvPicPr>
          <p:cNvPr descr="ObjRespSeriesPresentation_files/figure-pptx/unnamed-chunk-1-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AUY922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[Sessa2013_1]</a:t>
            </a:r>
          </a:p>
        </p:txBody>
      </p:sp>
      <p:pic>
        <p:nvPicPr>
          <p:cNvPr descr="ObjRespSeriesPresentation_files/figure-pptx/unnamed-chunk-1-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Gamma</a:t>
            </a:r>
            <a:r>
              <a:rPr/>
              <a:t> </a:t>
            </a:r>
            <a:r>
              <a:rPr/>
              <a:t>secretase</a:t>
            </a:r>
            <a:r>
              <a:rPr/>
              <a:t> </a:t>
            </a:r>
            <a:r>
              <a:rPr/>
              <a:t>inhibitors:</a:t>
            </a:r>
            <a:r>
              <a:rPr/>
              <a:t> </a:t>
            </a:r>
            <a:r>
              <a:rPr/>
              <a:t>MK-0752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[Schott2013_1]</a:t>
            </a:r>
          </a:p>
        </p:txBody>
      </p:sp>
      <p:pic>
        <p:nvPicPr>
          <p:cNvPr descr="ObjRespSeriesPresentation_files/figure-pptx/unnamed-chunk-1-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Pomalidomide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[Larocca2013_1]</a:t>
            </a:r>
          </a:p>
        </p:txBody>
      </p:sp>
      <p:pic>
        <p:nvPicPr>
          <p:cNvPr descr="ObjRespSeriesPresentation_files/figure-pptx/unnamed-chunk-1-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Hepatocellular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[Finn2013_1]</a:t>
            </a:r>
          </a:p>
        </p:txBody>
      </p:sp>
      <p:pic>
        <p:nvPicPr>
          <p:cNvPr descr="ObjRespSeriesPresentation_files/figure-pptx/unnamed-chunk-1-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Dovitinib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Renal</a:t>
            </a:r>
            <a:r>
              <a:rPr/>
              <a:t> </a:t>
            </a:r>
            <a:r>
              <a:rPr/>
              <a:t>Cell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[Angevin2013_1]</a:t>
            </a:r>
          </a:p>
        </p:txBody>
      </p:sp>
      <p:pic>
        <p:nvPicPr>
          <p:cNvPr descr="ObjRespSeriesPresentation_files/figure-pptx/unnamed-chunk-1-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MKC-1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[Tevaarwek2012_1]</a:t>
            </a:r>
          </a:p>
        </p:txBody>
      </p:sp>
      <p:pic>
        <p:nvPicPr>
          <p:cNvPr descr="ObjRespSeriesPresentation_files/figure-pptx/unnamed-chunk-1-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[Sinha2012_1]</a:t>
            </a:r>
          </a:p>
        </p:txBody>
      </p:sp>
      <p:pic>
        <p:nvPicPr>
          <p:cNvPr descr="ObjRespSeriesPresentation_files/figure-pptx/unnamed-chunk-1-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[Roberts2012_1]</a:t>
            </a:r>
          </a:p>
        </p:txBody>
      </p:sp>
      <p:pic>
        <p:nvPicPr>
          <p:cNvPr descr="ObjRespSeriesPresentation_files/figure-pptx/unnamed-chunk-1-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[Roberts2012_2]</a:t>
            </a:r>
          </a:p>
        </p:txBody>
      </p:sp>
      <p:pic>
        <p:nvPicPr>
          <p:cNvPr descr="ObjRespSeriesPresentation_files/figure-pptx/unnamed-chunk-1-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[Ando2014_1]</a:t>
            </a:r>
          </a:p>
        </p:txBody>
      </p:sp>
      <p:pic>
        <p:nvPicPr>
          <p:cNvPr descr="ObjRespSeriesPresentatio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AEE788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Glioblastoma</a:t>
            </a:r>
            <a:r>
              <a:rPr/>
              <a:t> </a:t>
            </a:r>
            <a:r>
              <a:rPr/>
              <a:t>[Reardon2012_1]</a:t>
            </a:r>
          </a:p>
        </p:txBody>
      </p:sp>
      <p:pic>
        <p:nvPicPr>
          <p:cNvPr descr="ObjRespSeriesPresentation_files/figure-pptx/unnamed-chunk-1-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ObjRespSeriesPresentation_files/figure-pptx/unnamed-chunk-1-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ObjRespSeriesPresentation_files/figure-pptx/unnamed-chunk-1-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ObjRespSeriesPresentation_files/figure-pptx/unnamed-chunk-1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Carfilzomib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[Jakubowiak2012_1]</a:t>
            </a:r>
          </a:p>
        </p:txBody>
      </p:sp>
      <p:pic>
        <p:nvPicPr>
          <p:cNvPr descr="ObjRespSeriesPresentation_files/figure-pptx/unnamed-chunk-1-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Colorectal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[Farid2012_1]</a:t>
            </a:r>
          </a:p>
        </p:txBody>
      </p:sp>
      <p:pic>
        <p:nvPicPr>
          <p:cNvPr descr="ObjRespSeriesPresentation_files/figure-pptx/unnamed-chunk-1-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BKM120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[Bendell2012_1]</a:t>
            </a:r>
          </a:p>
        </p:txBody>
      </p:sp>
      <p:pic>
        <p:nvPicPr>
          <p:cNvPr descr="ObjRespSeriesPresentation_files/figure-pptx/unnamed-chunk-1-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[Vansteenkist2011_1]</a:t>
            </a:r>
          </a:p>
        </p:txBody>
      </p:sp>
      <p:pic>
        <p:nvPicPr>
          <p:cNvPr descr="ObjRespSeriesPresentation_files/figure-pptx/unnamed-chunk-1-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[Vansteenkist2011_2]</a:t>
            </a:r>
          </a:p>
        </p:txBody>
      </p:sp>
      <p:pic>
        <p:nvPicPr>
          <p:cNvPr descr="ObjRespSeriesPresentation_files/figure-pptx/unnamed-chunk-1-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Paclitaxel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[Mehnert2011_1]</a:t>
            </a:r>
          </a:p>
        </p:txBody>
      </p:sp>
      <p:pic>
        <p:nvPicPr>
          <p:cNvPr descr="ObjRespSeriesPresentation_files/figure-pptx/unnamed-chunk-1-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Ceritinib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[Shaw2014_1]</a:t>
            </a:r>
          </a:p>
        </p:txBody>
      </p:sp>
      <p:pic>
        <p:nvPicPr>
          <p:cNvPr descr="ObjRespSeriesPresentation_files/figure-pptx/unnamed-chunk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Dovitinib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Melanoma</a:t>
            </a:r>
            <a:r>
              <a:rPr/>
              <a:t> </a:t>
            </a:r>
            <a:r>
              <a:rPr/>
              <a:t>[Kim2011_1]</a:t>
            </a:r>
          </a:p>
        </p:txBody>
      </p:sp>
      <p:pic>
        <p:nvPicPr>
          <p:cNvPr descr="ObjRespSeriesPresentation_files/figure-pptx/unnamed-chunk-1-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Sclc</a:t>
            </a:r>
            <a:r>
              <a:rPr/>
              <a:t> </a:t>
            </a:r>
            <a:r>
              <a:rPr/>
              <a:t>[Gandhi2011_1]</a:t>
            </a:r>
          </a:p>
        </p:txBody>
      </p:sp>
      <p:pic>
        <p:nvPicPr>
          <p:cNvPr descr="ObjRespSeriesPresentation_files/figure-pptx/unnamed-chunk-1-3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MK-0751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[Fouladi2011_1]</a:t>
            </a:r>
          </a:p>
        </p:txBody>
      </p:sp>
      <p:pic>
        <p:nvPicPr>
          <p:cNvPr descr="ObjRespSeriesPresentation_files/figure-pptx/unnamed-chunk-1-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[Peereboom2010_1]</a:t>
            </a:r>
          </a:p>
        </p:txBody>
      </p:sp>
      <p:pic>
        <p:nvPicPr>
          <p:cNvPr descr="ObjRespSeriesPresentation_files/figure-pptx/unnamed-chunk-1-3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[Furman2010_1]</a:t>
            </a:r>
          </a:p>
        </p:txBody>
      </p:sp>
      <p:pic>
        <p:nvPicPr>
          <p:cNvPr descr="ObjRespSeriesPresentation_files/figure-pptx/unnamed-chunk-1-3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Lapatinib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[Fouladi2010_1]</a:t>
            </a:r>
          </a:p>
        </p:txBody>
      </p:sp>
      <p:pic>
        <p:nvPicPr>
          <p:cNvPr descr="ObjRespSeriesPresentation_files/figure-pptx/unnamed-chunk-1-3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Lapatinib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[Fouladi2010_2]</a:t>
            </a:r>
          </a:p>
        </p:txBody>
      </p:sp>
      <p:pic>
        <p:nvPicPr>
          <p:cNvPr descr="ObjRespSeriesPresentation_files/figure-pptx/unnamed-chunk-1-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¹⁵³Sm-EDTMP</a:t>
            </a:r>
            <a:r>
              <a:rPr/>
              <a:t> </a:t>
            </a:r>
            <a:r>
              <a:rPr/>
              <a:t>(Radiotherapy)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Osteosarcoma</a:t>
            </a:r>
            <a:r>
              <a:rPr/>
              <a:t> </a:t>
            </a:r>
            <a:r>
              <a:rPr/>
              <a:t>[Loeb2009_1]</a:t>
            </a:r>
          </a:p>
        </p:txBody>
      </p:sp>
      <p:pic>
        <p:nvPicPr>
          <p:cNvPr descr="ObjRespSeriesPresentation_files/figure-pptx/unnamed-chunk-1-3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H103</a:t>
            </a:r>
            <a:r>
              <a:rPr/>
              <a:t> </a:t>
            </a:r>
            <a:r>
              <a:rPr/>
              <a:t>(Cell</a:t>
            </a:r>
            <a:r>
              <a:rPr/>
              <a:t> </a:t>
            </a:r>
            <a:r>
              <a:rPr/>
              <a:t>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[Li2009_1]</a:t>
            </a:r>
          </a:p>
        </p:txBody>
      </p:sp>
      <p:pic>
        <p:nvPicPr>
          <p:cNvPr descr="ObjRespSeriesPresentation_files/figure-pptx/unnamed-chunk-1-3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ObjRespSeriesPresentation_files/figure-pptx/unnamed-chunk-1-3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[Saura2014_1]</a:t>
            </a:r>
          </a:p>
        </p:txBody>
      </p:sp>
      <p:pic>
        <p:nvPicPr>
          <p:cNvPr descr="ObjRespSeriesPresentation_files/figure-pptx/unnamed-chunk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ObjRespSeriesPresentation_files/figure-pptx/unnamed-chunk-1-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ObjRespSeriesPresentation_files/figure-pptx/unnamed-chunk-1-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Epirubicin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[Saji2008_1]</a:t>
            </a:r>
          </a:p>
        </p:txBody>
      </p:sp>
      <p:pic>
        <p:nvPicPr>
          <p:cNvPr descr="ObjRespSeriesPresentation_files/figure-pptx/unnamed-chunk-1-4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Cilengitide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[MacDonald2008_1]</a:t>
            </a:r>
          </a:p>
        </p:txBody>
      </p:sp>
      <p:pic>
        <p:nvPicPr>
          <p:cNvPr descr="ObjRespSeriesPresentation_files/figure-pptx/unnamed-chunk-1-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Rapamycin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[Jimeno2008_1]</a:t>
            </a:r>
          </a:p>
        </p:txBody>
      </p:sp>
      <p:pic>
        <p:nvPicPr>
          <p:cNvPr descr="ObjRespSeriesPresentation_files/figure-pptx/unnamed-chunk-1-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Temozolomide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Melenoma</a:t>
            </a:r>
            <a:r>
              <a:rPr/>
              <a:t> </a:t>
            </a:r>
            <a:r>
              <a:rPr/>
              <a:t>[Guillot2008_1]</a:t>
            </a:r>
          </a:p>
        </p:txBody>
      </p:sp>
      <p:pic>
        <p:nvPicPr>
          <p:cNvPr descr="ObjRespSeriesPresentation_files/figure-pptx/unnamed-chunk-1-4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Temozolomide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Melenoma</a:t>
            </a:r>
            <a:r>
              <a:rPr/>
              <a:t> </a:t>
            </a:r>
            <a:r>
              <a:rPr/>
              <a:t>[Guillot2008_1]</a:t>
            </a:r>
          </a:p>
        </p:txBody>
      </p:sp>
      <p:pic>
        <p:nvPicPr>
          <p:cNvPr descr="ObjRespSeriesPresentation_files/figure-pptx/unnamed-chunk-1-4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Karenitecin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[Grossman2008_1]</a:t>
            </a:r>
          </a:p>
        </p:txBody>
      </p:sp>
      <p:pic>
        <p:nvPicPr>
          <p:cNvPr descr="ObjRespSeriesPresentation_files/figure-pptx/unnamed-chunk-1-4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Karenitecin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[Grossman2008_2]</a:t>
            </a:r>
          </a:p>
        </p:txBody>
      </p:sp>
      <p:pic>
        <p:nvPicPr>
          <p:cNvPr descr="ObjRespSeriesPresentation_files/figure-pptx/unnamed-chunk-1-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LAQ824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[DeBono2008_1]</a:t>
            </a:r>
          </a:p>
        </p:txBody>
      </p:sp>
      <p:pic>
        <p:nvPicPr>
          <p:cNvPr descr="ObjRespSeriesPresentation_files/figure-pptx/unnamed-chunk-1-4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Idarubicin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Hepatocellular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[Boulin2014_1]</a:t>
            </a:r>
          </a:p>
        </p:txBody>
      </p:sp>
      <p:pic>
        <p:nvPicPr>
          <p:cNvPr descr="ObjRespSeriesPresentation_files/figure-pptx/unnamed-chunk-1-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[Andre2010_1]</a:t>
            </a:r>
          </a:p>
        </p:txBody>
      </p:sp>
      <p:pic>
        <p:nvPicPr>
          <p:cNvPr descr="ObjRespSeriesPresentation_files/figure-pptx/unnamed-chunk-1-4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BGT226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[Markman2012_1]</a:t>
            </a:r>
          </a:p>
        </p:txBody>
      </p:sp>
      <p:pic>
        <p:nvPicPr>
          <p:cNvPr descr="ObjRespSeriesPresentation_files/figure-pptx/unnamed-chunk-1-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ObjRespSeriesPresentation_files/figure-pptx/unnamed-chunk-1-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ObjRespSeriesPresentation_files/figure-pptx/unnamed-chunk-1-5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ObjRespSeriesPresentation_files/figure-pptx/unnamed-chunk-1-5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ObjRespSeriesPresentation_files/figure-pptx/unnamed-chunk-1-5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[Foster2012_1]</a:t>
            </a:r>
          </a:p>
        </p:txBody>
      </p:sp>
      <p:pic>
        <p:nvPicPr>
          <p:cNvPr descr="ObjRespSeriesPresentation_files/figure-pptx/unnamed-chunk-1-5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[Jerusalem2011_1]</a:t>
            </a:r>
          </a:p>
        </p:txBody>
      </p:sp>
      <p:pic>
        <p:nvPicPr>
          <p:cNvPr descr="ObjRespSeriesPresentation_files/figure-pptx/unnamed-chunk-1-5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Samarium</a:t>
            </a:r>
            <a:r>
              <a:rPr/>
              <a:t> </a:t>
            </a:r>
            <a:r>
              <a:rPr/>
              <a:t>153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(Radiopharmaceutical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[Berensen2009_1]</a:t>
            </a:r>
          </a:p>
        </p:txBody>
      </p:sp>
      <p:pic>
        <p:nvPicPr>
          <p:cNvPr descr="ObjRespSeriesPresentation_files/figure-pptx/unnamed-chunk-1-5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Samarium</a:t>
            </a:r>
            <a:r>
              <a:rPr/>
              <a:t> </a:t>
            </a:r>
            <a:r>
              <a:rPr/>
              <a:t>153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(Radiopharmaceutical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[Berensen2009_1]</a:t>
            </a:r>
          </a:p>
        </p:txBody>
      </p:sp>
      <p:pic>
        <p:nvPicPr>
          <p:cNvPr descr="ObjRespSeriesPresentation_files/figure-pptx/unnamed-chunk-1-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[Rodon2014b_1]</a:t>
            </a:r>
          </a:p>
        </p:txBody>
      </p:sp>
      <p:pic>
        <p:nvPicPr>
          <p:cNvPr descr="ObjRespSeriesPresentation_files/figure-pptx/unnamed-chunk-1-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Oxaliplatin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Flurouracil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Oesophageal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[Conroy2008_1]</a:t>
            </a:r>
          </a:p>
        </p:txBody>
      </p:sp>
      <p:pic>
        <p:nvPicPr>
          <p:cNvPr descr="ObjRespSeriesPresentation_files/figure-pptx/unnamed-chunk-1-5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Docetaxel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Oesophageal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[Day2011_1]</a:t>
            </a:r>
          </a:p>
        </p:txBody>
      </p:sp>
      <p:pic>
        <p:nvPicPr>
          <p:cNvPr descr="ObjRespSeriesPresentation_files/figure-pptx/unnamed-chunk-1-6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Chidamide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[Dong2012_1]</a:t>
            </a:r>
          </a:p>
        </p:txBody>
      </p:sp>
      <p:pic>
        <p:nvPicPr>
          <p:cNvPr descr="ObjRespSeriesPresentation_files/figure-pptx/unnamed-chunk-1-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Chidamide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[Dong2012_1]</a:t>
            </a:r>
          </a:p>
        </p:txBody>
      </p:sp>
      <p:pic>
        <p:nvPicPr>
          <p:cNvPr descr="ObjRespSeriesPresentation_files/figure-pptx/unnamed-chunk-1-6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Reovirus</a:t>
            </a:r>
            <a:r>
              <a:rPr/>
              <a:t> </a:t>
            </a:r>
            <a:r>
              <a:rPr/>
              <a:t>(Oncolytic</a:t>
            </a:r>
            <a:r>
              <a:rPr/>
              <a:t> </a:t>
            </a:r>
            <a:r>
              <a:rPr/>
              <a:t>virus)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[Forsyth2008_1]</a:t>
            </a:r>
          </a:p>
        </p:txBody>
      </p:sp>
      <p:pic>
        <p:nvPicPr>
          <p:cNvPr descr="ObjRespSeriesPresentation_files/figure-pptx/unnamed-chunk-1-6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BI2356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[Frost2012_1]</a:t>
            </a:r>
          </a:p>
        </p:txBody>
      </p:sp>
      <p:pic>
        <p:nvPicPr>
          <p:cNvPr descr="ObjRespSeriesPresentation_files/figure-pptx/unnamed-chunk-1-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Vorinostat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[Gojo2013_1]</a:t>
            </a:r>
          </a:p>
        </p:txBody>
      </p:sp>
      <p:pic>
        <p:nvPicPr>
          <p:cNvPr descr="ObjRespSeriesPresentation_files/figure-pptx/unnamed-chunk-1-6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AZD4877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[Kantarjian2012_1]</a:t>
            </a:r>
          </a:p>
        </p:txBody>
      </p:sp>
      <p:pic>
        <p:nvPicPr>
          <p:cNvPr descr="ObjRespSeriesPresentation_files/figure-pptx/unnamed-chunk-1-6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Docetaxel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Melanoma</a:t>
            </a:r>
            <a:r>
              <a:rPr/>
              <a:t> </a:t>
            </a:r>
            <a:r>
              <a:rPr/>
              <a:t>[Kim2009_1]</a:t>
            </a:r>
          </a:p>
        </p:txBody>
      </p:sp>
      <p:pic>
        <p:nvPicPr>
          <p:cNvPr descr="ObjRespSeriesPresentation_files/figure-pptx/unnamed-chunk-1-6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Ad5-Δ24-RGD</a:t>
            </a:r>
            <a:r>
              <a:rPr/>
              <a:t> </a:t>
            </a:r>
            <a:r>
              <a:rPr/>
              <a:t>(Oncolytic</a:t>
            </a:r>
            <a:r>
              <a:rPr/>
              <a:t> </a:t>
            </a:r>
            <a:r>
              <a:rPr/>
              <a:t>virus)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Gynaecological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[Kimball2010_1]</a:t>
            </a:r>
          </a:p>
        </p:txBody>
      </p:sp>
      <p:pic>
        <p:nvPicPr>
          <p:cNvPr descr="ObjRespSeriesPresentation_files/figure-pptx/unnamed-chunk-1-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AUY922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[Doi2014_1]</a:t>
            </a:r>
          </a:p>
        </p:txBody>
      </p:sp>
      <p:pic>
        <p:nvPicPr>
          <p:cNvPr descr="ObjRespSeriesPresentation_files/figure-pptx/unnamed-chunk-1-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[Kunz2012_1]</a:t>
            </a:r>
          </a:p>
        </p:txBody>
      </p:sp>
      <p:pic>
        <p:nvPicPr>
          <p:cNvPr descr="ObjRespSeriesPresentation_files/figure-pptx/unnamed-chunk-1-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ObjRespSeriesPresentation_files/figure-pptx/unnamed-chunk-1-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ObjRespSeriesPresentation_files/figure-pptx/unnamed-chunk-1-7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ObjRespSeriesPresentation_files/figure-pptx/unnamed-chunk-1-7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TAK-285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[LoRusso2014_1]</a:t>
            </a:r>
          </a:p>
        </p:txBody>
      </p:sp>
      <p:pic>
        <p:nvPicPr>
          <p:cNvPr descr="ObjRespSeriesPresentation_files/figure-pptx/unnamed-chunk-1-7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TAK-285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[LoRusso2014_1]</a:t>
            </a:r>
          </a:p>
        </p:txBody>
      </p:sp>
      <p:pic>
        <p:nvPicPr>
          <p:cNvPr descr="ObjRespSeriesPresentation_files/figure-pptx/unnamed-chunk-1-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Flavopiridol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doxorubicin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Sarcoma</a:t>
            </a:r>
            <a:r>
              <a:rPr/>
              <a:t> </a:t>
            </a:r>
            <a:r>
              <a:rPr/>
              <a:t>[Luke2012_1]</a:t>
            </a:r>
          </a:p>
        </p:txBody>
      </p:sp>
      <p:pic>
        <p:nvPicPr>
          <p:cNvPr descr="ObjRespSeriesPresentation_files/figure-pptx/unnamed-chunk-1-7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Flavopiridol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doxorubicin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Sarcoma</a:t>
            </a:r>
            <a:r>
              <a:rPr/>
              <a:t> </a:t>
            </a:r>
            <a:r>
              <a:rPr/>
              <a:t>[Luke2012_1]</a:t>
            </a:r>
          </a:p>
        </p:txBody>
      </p:sp>
      <p:pic>
        <p:nvPicPr>
          <p:cNvPr descr="ObjRespSeriesPresentation_files/figure-pptx/unnamed-chunk-1-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sunitinib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[Michaelson2013_1]</a:t>
            </a:r>
          </a:p>
        </p:txBody>
      </p:sp>
      <p:pic>
        <p:nvPicPr>
          <p:cNvPr descr="ObjRespSeriesPresentation_files/figure-pptx/unnamed-chunk-1-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sunitinib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[Michaelson2013_1]</a:t>
            </a:r>
          </a:p>
        </p:txBody>
      </p:sp>
      <p:pic>
        <p:nvPicPr>
          <p:cNvPr descr="ObjRespSeriesPresentation_files/figure-pptx/unnamed-chunk-1-7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CD19-redirected</a:t>
            </a:r>
            <a:r>
              <a:rPr/>
              <a:t> </a:t>
            </a:r>
            <a:r>
              <a:rPr/>
              <a:t>virus-specific</a:t>
            </a:r>
            <a:r>
              <a:rPr/>
              <a:t> </a:t>
            </a:r>
            <a:r>
              <a:rPr/>
              <a:t>T</a:t>
            </a:r>
            <a:r>
              <a:rPr/>
              <a:t> </a:t>
            </a:r>
            <a:r>
              <a:rPr/>
              <a:t>cells</a:t>
            </a:r>
            <a:r>
              <a:rPr/>
              <a:t> </a:t>
            </a:r>
            <a:r>
              <a:rPr/>
              <a:t>(Cell</a:t>
            </a:r>
            <a:r>
              <a:rPr/>
              <a:t> </a:t>
            </a:r>
            <a:r>
              <a:rPr/>
              <a:t>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B-Cell</a:t>
            </a:r>
            <a:r>
              <a:rPr/>
              <a:t> </a:t>
            </a:r>
            <a:r>
              <a:rPr/>
              <a:t>Malignancies</a:t>
            </a:r>
            <a:r>
              <a:rPr/>
              <a:t> </a:t>
            </a:r>
            <a:r>
              <a:rPr/>
              <a:t>[Cruz2013_1]</a:t>
            </a:r>
          </a:p>
        </p:txBody>
      </p:sp>
      <p:pic>
        <p:nvPicPr>
          <p:cNvPr descr="ObjRespSeriesPresentation_files/figure-pptx/unnamed-chunk-1-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E7820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[Mita2011_1]</a:t>
            </a:r>
          </a:p>
        </p:txBody>
      </p:sp>
      <p:pic>
        <p:nvPicPr>
          <p:cNvPr descr="ObjRespSeriesPresentation_files/figure-pptx/unnamed-chunk-1-7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Everolimus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[Oki2013_1]</a:t>
            </a:r>
          </a:p>
        </p:txBody>
      </p:sp>
      <p:pic>
        <p:nvPicPr>
          <p:cNvPr descr="ObjRespSeriesPresentation_files/figure-pptx/unnamed-chunk-1-8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Lenalidomide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[Pollyea2012_1]</a:t>
            </a:r>
          </a:p>
        </p:txBody>
      </p:sp>
      <p:pic>
        <p:nvPicPr>
          <p:cNvPr descr="ObjRespSeriesPresentation_files/figure-pptx/unnamed-chunk-1-8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Cytarabine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[Rao2012_1]</a:t>
            </a:r>
          </a:p>
        </p:txBody>
      </p:sp>
      <p:pic>
        <p:nvPicPr>
          <p:cNvPr descr="ObjRespSeriesPresentation_files/figure-pptx/unnamed-chunk-1-8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Thalidomide/docetaxel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[Sanborn2008_1]</a:t>
            </a:r>
          </a:p>
        </p:txBody>
      </p:sp>
      <p:pic>
        <p:nvPicPr>
          <p:cNvPr descr="ObjRespSeriesPresentation_files/figure-pptx/unnamed-chunk-1-8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Thalidomide/docetaxel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[Sanborn2008_1]</a:t>
            </a:r>
          </a:p>
        </p:txBody>
      </p:sp>
      <p:pic>
        <p:nvPicPr>
          <p:cNvPr descr="ObjRespSeriesPresentation_files/figure-pptx/unnamed-chunk-1-8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[Shapiro2013_1]</a:t>
            </a:r>
          </a:p>
        </p:txBody>
      </p:sp>
      <p:pic>
        <p:nvPicPr>
          <p:cNvPr descr="ObjRespSeriesPresentation_files/figure-pptx/unnamed-chunk-1-8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[Srivastava2011_1]</a:t>
            </a:r>
          </a:p>
        </p:txBody>
      </p:sp>
      <p:pic>
        <p:nvPicPr>
          <p:cNvPr descr="ObjRespSeriesPresentation_files/figure-pptx/unnamed-chunk-1-8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Darinaparsin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[Tsimberidou2009_1]</a:t>
            </a:r>
          </a:p>
        </p:txBody>
      </p:sp>
      <p:pic>
        <p:nvPicPr>
          <p:cNvPr descr="ObjRespSeriesPresentation_files/figure-pptx/unnamed-chunk-1-8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Nedaplatin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Cervical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[Yamamoto2009_1]</a:t>
            </a:r>
          </a:p>
        </p:txBody>
      </p:sp>
      <p:pic>
        <p:nvPicPr>
          <p:cNvPr descr="ObjRespSeriesPresentation_files/figure-pptx/unnamed-chunk-1-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[Sharma2013_1]</a:t>
            </a:r>
          </a:p>
        </p:txBody>
      </p:sp>
      <p:pic>
        <p:nvPicPr>
          <p:cNvPr descr="ObjRespSeriesPresentation_files/figure-pptx/unnamed-chunk-1-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Brentuximab</a:t>
            </a:r>
            <a:r>
              <a:rPr/>
              <a:t> </a:t>
            </a:r>
            <a:r>
              <a:rPr/>
              <a:t>Vedotin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[Younes2010_1]</a:t>
            </a:r>
          </a:p>
        </p:txBody>
      </p:sp>
      <p:pic>
        <p:nvPicPr>
          <p:cNvPr descr="ObjRespSeriesPresentation_files/figure-pptx/unnamed-chunk-1-8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GM-CSF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IL-2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IFN-α</a:t>
            </a:r>
            <a:r>
              <a:rPr/>
              <a:t> </a:t>
            </a:r>
            <a:r>
              <a:rPr/>
              <a:t>(Cytokine)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Rcc</a:t>
            </a:r>
            <a:r>
              <a:rPr/>
              <a:t> </a:t>
            </a:r>
            <a:r>
              <a:rPr/>
              <a:t>[Garcia2012_1]</a:t>
            </a:r>
          </a:p>
        </p:txBody>
      </p:sp>
      <p:pic>
        <p:nvPicPr>
          <p:cNvPr descr="ObjRespSeriesPresentation_files/figure-pptx/unnamed-chunk-1-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Etoposide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[Saraiya2008_1]</a:t>
            </a:r>
          </a:p>
        </p:txBody>
      </p:sp>
      <p:pic>
        <p:nvPicPr>
          <p:cNvPr descr="ObjRespSeriesPresentation_files/figure-pptx/unnamed-chunk-1-9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Temsirolimus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[Spunt2011_1]</a:t>
            </a:r>
          </a:p>
        </p:txBody>
      </p:sp>
      <p:pic>
        <p:nvPicPr>
          <p:cNvPr descr="ObjRespSeriesPresentation_files/figure-pptx/unnamed-chunk-1-9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Cisplatin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Head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Neck</a:t>
            </a:r>
            <a:r>
              <a:rPr/>
              <a:t> </a:t>
            </a:r>
            <a:r>
              <a:rPr/>
              <a:t>Scc</a:t>
            </a:r>
            <a:r>
              <a:rPr/>
              <a:t> </a:t>
            </a:r>
            <a:r>
              <a:rPr/>
              <a:t>[Yu2010_1]</a:t>
            </a:r>
          </a:p>
        </p:txBody>
      </p:sp>
      <p:pic>
        <p:nvPicPr>
          <p:cNvPr descr="ObjRespSeriesPresentation_files/figure-pptx/unnamed-chunk-1-9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On-screen Show (4:3)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DLT Series</vt:lpstr>
      <vt:lpstr>Intro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Model-based analyses for objective response outcomes</dc:title>
  <dc:creator>Kristian Brock</dc:creator>
  <cp:keywords/>
  <dcterms:created xsi:type="dcterms:W3CDTF">2019-09-16T15:19:35Z</dcterms:created>
  <dcterms:modified xsi:type="dcterms:W3CDTF">2019-09-16T15:19:35Z</dcterms:modified>
</cp:coreProperties>
</file>